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B27E-4153-4EF7-A072-5554A67C20D6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CD6E-0440-4DAE-8ED0-BC287DF3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3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B27E-4153-4EF7-A072-5554A67C20D6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CD6E-0440-4DAE-8ED0-BC287DF3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8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B27E-4153-4EF7-A072-5554A67C20D6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CD6E-0440-4DAE-8ED0-BC287DF3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B27E-4153-4EF7-A072-5554A67C20D6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CD6E-0440-4DAE-8ED0-BC287DF3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B27E-4153-4EF7-A072-5554A67C20D6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CD6E-0440-4DAE-8ED0-BC287DF3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6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B27E-4153-4EF7-A072-5554A67C20D6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CD6E-0440-4DAE-8ED0-BC287DF3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B27E-4153-4EF7-A072-5554A67C20D6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CD6E-0440-4DAE-8ED0-BC287DF3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0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B27E-4153-4EF7-A072-5554A67C20D6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CD6E-0440-4DAE-8ED0-BC287DF3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6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B27E-4153-4EF7-A072-5554A67C20D6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CD6E-0440-4DAE-8ED0-BC287DF3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9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B27E-4153-4EF7-A072-5554A67C20D6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CD6E-0440-4DAE-8ED0-BC287DF3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2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B27E-4153-4EF7-A072-5554A67C20D6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CD6E-0440-4DAE-8ED0-BC287DF3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6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8B27E-4153-4EF7-A072-5554A67C20D6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6CD6E-0440-4DAE-8ED0-BC287DF3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5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helm\AppData\Local\Microsoft\Windows\Temporary Internet Files\Content.IE5\JG69R29L\MP9004386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71182"/>
            <a:ext cx="8117753" cy="540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7531"/>
            <a:ext cx="6172200" cy="2872854"/>
          </a:xfrm>
          <a:solidFill>
            <a:schemeClr val="bg1">
              <a:lumMod val="95000"/>
              <a:alpha val="77000"/>
            </a:scheme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Bodoni MT Black" pitchFamily="18" charset="0"/>
                <a:ea typeface="BatangChe" pitchFamily="49" charset="-127"/>
              </a:rPr>
              <a:t>Geologic Time</a:t>
            </a:r>
            <a:br>
              <a:rPr lang="en-US" sz="5400" dirty="0" smtClean="0">
                <a:solidFill>
                  <a:srgbClr val="FF0000"/>
                </a:solidFill>
                <a:latin typeface="Bodoni MT Black" pitchFamily="18" charset="0"/>
                <a:ea typeface="BatangChe" pitchFamily="49" charset="-127"/>
              </a:rPr>
            </a:br>
            <a:r>
              <a:rPr lang="en-US" sz="5400" dirty="0" smtClean="0">
                <a:latin typeface="BatangChe" pitchFamily="49" charset="-127"/>
                <a:ea typeface="BatangChe" pitchFamily="49" charset="-127"/>
              </a:rPr>
              <a:t>Tutoring Session</a:t>
            </a:r>
            <a:r>
              <a:rPr lang="en-US" sz="5400" smtClean="0">
                <a:latin typeface="BatangChe" pitchFamily="49" charset="-127"/>
                <a:ea typeface="BatangChe" pitchFamily="49" charset="-127"/>
              </a:rPr>
              <a:t>: Lesson 3</a:t>
            </a:r>
            <a:endParaRPr lang="en-US" sz="5400" dirty="0">
              <a:latin typeface="BatangChe" pitchFamily="49" charset="-127"/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09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828800"/>
            <a:ext cx="655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 </a:t>
            </a:r>
            <a:r>
              <a:rPr lang="en-US" dirty="0"/>
              <a:t>picture of your fossil and when it lived on the Earth (what geologic time period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r>
              <a:rPr lang="en-US" dirty="0" smtClean="0"/>
              <a:t>A </a:t>
            </a:r>
            <a:r>
              <a:rPr lang="en-US" dirty="0"/>
              <a:t>picture of the Earth/World/USA and show where your fossil </a:t>
            </a:r>
            <a:r>
              <a:rPr lang="en-US" dirty="0" smtClean="0"/>
              <a:t>lived/roamed</a:t>
            </a:r>
          </a:p>
          <a:p>
            <a:pPr marL="342900" indent="-342900">
              <a:buAutoNum type="arabicPeriod"/>
            </a:pPr>
            <a:r>
              <a:rPr lang="en-US" dirty="0"/>
              <a:t>A picture of the fossil when it was alive / and the fossil (as a fossil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r>
              <a:rPr lang="en-US" dirty="0"/>
              <a:t>Picture (and text) that talk/show any adaptations that your species went </a:t>
            </a:r>
            <a:r>
              <a:rPr lang="en-US" dirty="0" smtClean="0"/>
              <a:t>through</a:t>
            </a:r>
          </a:p>
          <a:p>
            <a:pPr marL="342900" indent="-342900">
              <a:buAutoNum type="arabicPeriod"/>
            </a:pPr>
            <a:r>
              <a:rPr lang="en-US" dirty="0"/>
              <a:t>The phylogeny of your fossil (what species they are related too) </a:t>
            </a:r>
            <a:r>
              <a:rPr lang="en-US" dirty="0" smtClean="0"/>
              <a:t>pictures </a:t>
            </a:r>
            <a:r>
              <a:rPr lang="en-US" dirty="0"/>
              <a:t>if you get them</a:t>
            </a:r>
            <a:r>
              <a:rPr lang="en-US" dirty="0" smtClean="0"/>
              <a:t>!</a:t>
            </a:r>
          </a:p>
          <a:p>
            <a:pPr marL="342900" indent="-342900">
              <a:buAutoNum type="arabicPeriod"/>
            </a:pPr>
            <a:r>
              <a:rPr lang="en-US" dirty="0"/>
              <a:t>A </a:t>
            </a:r>
            <a:r>
              <a:rPr lang="en-US" dirty="0" err="1"/>
              <a:t>caldogram</a:t>
            </a:r>
            <a:r>
              <a:rPr lang="en-US" dirty="0"/>
              <a:t> for your </a:t>
            </a:r>
            <a:r>
              <a:rPr lang="en-US" dirty="0" smtClean="0"/>
              <a:t>species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0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457200"/>
            <a:ext cx="72294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2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FF"/>
                </a:solidFill>
                <a:latin typeface="Castellar" pitchFamily="18" charset="0"/>
              </a:rPr>
              <a:t>Lesson 3</a:t>
            </a:r>
            <a:endParaRPr lang="en-US" sz="6600" dirty="0">
              <a:solidFill>
                <a:srgbClr val="FFFFFF"/>
              </a:solidFill>
              <a:latin typeface="Castellar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90500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MS Mincho" pitchFamily="49" charset="-128"/>
                <a:ea typeface="MS Mincho" pitchFamily="49" charset="-128"/>
              </a:rPr>
              <a:t>Origin and Evolution of </a:t>
            </a:r>
            <a:r>
              <a:rPr lang="en-US" sz="4400" b="1" dirty="0" smtClean="0">
                <a:latin typeface="MS Mincho" pitchFamily="49" charset="-128"/>
                <a:ea typeface="MS Mincho" pitchFamily="49" charset="-128"/>
              </a:rPr>
              <a:t>Life</a:t>
            </a:r>
            <a:endParaRPr lang="en-US" sz="4400" b="1" dirty="0">
              <a:latin typeface="MS Mincho" pitchFamily="49" charset="-128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08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665" y="457200"/>
            <a:ext cx="849463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prstDash val="sys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Objectives for this lesson: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24934"/>
            <a:ext cx="9144000" cy="2408131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92970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771435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Goudy Old Style" pitchFamily="18" charset="0"/>
              </a:rPr>
              <a:t>Scientists learn about Earth’s geological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Goudy Old Style" pitchFamily="18" charset="0"/>
              </a:rPr>
              <a:t>(the Earth itself)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Goudy Old Style" pitchFamily="18" charset="0"/>
              </a:rPr>
              <a:t>and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Goudy Old Style" pitchFamily="18" charset="0"/>
              </a:rPr>
              <a:t>biological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Goudy Old Style" pitchFamily="18" charset="0"/>
              </a:rPr>
              <a:t>(living things)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Goudy Old Style" pitchFamily="18" charset="0"/>
              </a:rPr>
              <a:t>history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Goudy Old Style" pitchFamily="18" charset="0"/>
              </a:rPr>
              <a:t>through evidence from rocks and fossils.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3662" y="2505670"/>
            <a:ext cx="462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Fossil Record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lhelm\AppData\Local\Microsoft\Windows\Temporary Internet Files\Content.IE5\W30PYQ2C\MC90043161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14" y="840428"/>
            <a:ext cx="609486" cy="6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45720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fossil record helps us to understand the past and why things are the way they are today.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39624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4" y="4267200"/>
            <a:ext cx="28289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08871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Cooper Black" pitchFamily="18" charset="0"/>
              </a:rPr>
              <a:t>Theory of evolution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0536"/>
            <a:ext cx="8001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“Life </a:t>
            </a:r>
            <a:r>
              <a:rPr lang="en-US" dirty="0"/>
              <a:t>on Earth did not always look the same as it does today. Life has </a:t>
            </a:r>
            <a:r>
              <a:rPr lang="en-US" dirty="0" smtClean="0"/>
              <a:t>evolved” (changed / altered). </a:t>
            </a:r>
          </a:p>
          <a:p>
            <a:r>
              <a:rPr lang="en-US" dirty="0" smtClean="0"/>
              <a:t>“Evolution </a:t>
            </a:r>
            <a:r>
              <a:rPr lang="en-US" dirty="0"/>
              <a:t>explains how new species of organisms arise or how existing organisms adapt to new conditions over time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9" y="3795210"/>
            <a:ext cx="7962900" cy="1838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039" y="5486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Dinosaur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42260" y="5671066"/>
            <a:ext cx="2743200" cy="8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3600" y="5536360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Modern day bird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28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odoni MT Black" pitchFamily="18" charset="0"/>
              </a:rPr>
              <a:t>Biological Evolution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2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534400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Aharoni" pitchFamily="2" charset="-79"/>
                <a:cs typeface="Aharoni" pitchFamily="2" charset="-79"/>
              </a:rPr>
              <a:t>“An adaptation refers to a characteristic of an organism that allows it to survive in a particular environment. 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3429000"/>
            <a:ext cx="8382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an adaptation (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a change</a:t>
            </a:r>
            <a:r>
              <a:rPr lang="en-US" sz="2400" dirty="0"/>
              <a:t>) makes an organism more likely to survive and reproduce, the organism may pass the new adaptation on to its offspring (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babies</a:t>
            </a:r>
            <a:r>
              <a:rPr lang="en-US" sz="2400" dirty="0"/>
              <a:t>); organisms with the new adaptation will produce more babies than organisms that don’t have the new adaptation.  This process called:</a:t>
            </a:r>
            <a:r>
              <a:rPr lang="en-US" sz="2400" dirty="0">
                <a:solidFill>
                  <a:srgbClr val="FF33CC"/>
                </a:solidFill>
              </a:rPr>
              <a:t> natural selection </a:t>
            </a:r>
            <a:r>
              <a:rPr lang="en-US" sz="2400" dirty="0"/>
              <a:t>is why some organisms with certain adaptations survive and others do not, depending on Earth's changing conditions.</a:t>
            </a:r>
          </a:p>
          <a:p>
            <a:endParaRPr lang="en-US" dirty="0"/>
          </a:p>
        </p:txBody>
      </p:sp>
      <p:pic>
        <p:nvPicPr>
          <p:cNvPr id="2050" name="Picture 2" descr="C:\Users\lhelm\AppData\Local\Microsoft\Windows\Temporary Internet Files\Content.IE5\1TW6755I\MM90039575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1" y="1830704"/>
            <a:ext cx="2705100" cy="121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038600" y="3048001"/>
            <a:ext cx="457200" cy="3809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09600"/>
            <a:ext cx="5943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Colonna MT" pitchFamily="82" charset="0"/>
              </a:rPr>
              <a:t>Chemical evolution:</a:t>
            </a:r>
            <a:endParaRPr lang="en-US" sz="5400" b="1" dirty="0">
              <a:solidFill>
                <a:srgbClr val="002060"/>
              </a:solidFill>
              <a:latin typeface="Colonna MT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600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idea that the  </a:t>
            </a:r>
            <a:r>
              <a:rPr lang="en-US" dirty="0"/>
              <a:t>appearance of living systems </a:t>
            </a:r>
            <a:r>
              <a:rPr lang="en-US" dirty="0" smtClean="0"/>
              <a:t>(stuff) on </a:t>
            </a:r>
            <a:r>
              <a:rPr lang="en-US" dirty="0"/>
              <a:t>Earth </a:t>
            </a:r>
            <a:r>
              <a:rPr lang="en-US" dirty="0" smtClean="0"/>
              <a:t>came from </a:t>
            </a:r>
            <a:r>
              <a:rPr lang="en-US" dirty="0"/>
              <a:t>non-living </a:t>
            </a:r>
            <a:r>
              <a:rPr lang="en-US" dirty="0" smtClean="0"/>
              <a:t>molecules.</a:t>
            </a:r>
            <a:endParaRPr lang="en-US" dirty="0"/>
          </a:p>
        </p:txBody>
      </p:sp>
      <p:pic>
        <p:nvPicPr>
          <p:cNvPr id="3074" name="Picture 2" descr="C:\Users\lhelm\AppData\Local\Microsoft\Windows\Temporary Internet Files\Content.IE5\W30PYQ2C\MC9002154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1825782" cy="188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ree"/>
          <p:cNvSpPr>
            <a:spLocks noEditPoints="1" noChangeArrowheads="1"/>
          </p:cNvSpPr>
          <p:nvPr/>
        </p:nvSpPr>
        <p:spPr bwMode="auto">
          <a:xfrm>
            <a:off x="5257800" y="2743200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657600" y="3778188"/>
            <a:ext cx="1485900" cy="2604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52" y="2982440"/>
            <a:ext cx="5450006" cy="38755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24727" y="78559"/>
            <a:ext cx="4646785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Fossil evolution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718679"/>
            <a:ext cx="335280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Phylogeny</a:t>
            </a:r>
            <a:r>
              <a:rPr lang="en-US" dirty="0" smtClean="0"/>
              <a:t> is studying how different organisms (plants/animals/etc.) are connected (related) through evolution (change over time).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We use something called a “</a:t>
            </a:r>
            <a:r>
              <a:rPr lang="en-US" b="1" dirty="0" err="1" smtClean="0"/>
              <a:t>cladogram</a:t>
            </a:r>
            <a:r>
              <a:rPr lang="en-US" dirty="0" smtClean="0"/>
              <a:t>” to show (in an image/diagram) how one organism is related to another one.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371600"/>
            <a:ext cx="6858000" cy="73866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David" pitchFamily="34" charset="-79"/>
                <a:cs typeface="David" pitchFamily="34" charset="-79"/>
              </a:rPr>
              <a:t>Living fossils:  </a:t>
            </a:r>
            <a:r>
              <a:rPr lang="en-US" dirty="0" smtClean="0"/>
              <a:t>Creatures that are very similar to species that lived long ago (without much change) are called “living fossils”.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49463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prstDash val="sys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What to do for this lesson: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2766" y="1191104"/>
            <a:ext cx="7961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need to </a:t>
            </a:r>
            <a:r>
              <a:rPr lang="en-US" dirty="0"/>
              <a:t>create a </a:t>
            </a:r>
            <a:r>
              <a:rPr lang="en-US" b="1" dirty="0">
                <a:solidFill>
                  <a:srgbClr val="FF66CC"/>
                </a:solidFill>
              </a:rPr>
              <a:t>virtual tour of a fossil </a:t>
            </a:r>
            <a:r>
              <a:rPr lang="en-US" sz="1400" dirty="0" smtClean="0"/>
              <a:t>(or </a:t>
            </a:r>
            <a:r>
              <a:rPr lang="en-US" sz="1400" dirty="0"/>
              <a:t>group of </a:t>
            </a:r>
            <a:r>
              <a:rPr lang="en-US" sz="1400" dirty="0" smtClean="0"/>
              <a:t>fossils)</a:t>
            </a:r>
            <a:r>
              <a:rPr lang="en-US" dirty="0" smtClean="0"/>
              <a:t>.   </a:t>
            </a:r>
          </a:p>
          <a:p>
            <a:endParaRPr lang="en-US" dirty="0"/>
          </a:p>
          <a:p>
            <a:r>
              <a:rPr lang="en-US" dirty="0" smtClean="0"/>
              <a:t>You </a:t>
            </a:r>
            <a:r>
              <a:rPr lang="en-US" dirty="0"/>
              <a:t>will supply </a:t>
            </a:r>
            <a:r>
              <a:rPr lang="en-US" dirty="0">
                <a:solidFill>
                  <a:srgbClr val="00B0F0"/>
                </a:solidFill>
              </a:rPr>
              <a:t>evidence of biological evolution </a:t>
            </a:r>
            <a:r>
              <a:rPr lang="en-US" dirty="0"/>
              <a:t>over time by providing </a:t>
            </a:r>
            <a:r>
              <a:rPr lang="en-US" dirty="0">
                <a:solidFill>
                  <a:srgbClr val="00B0F0"/>
                </a:solidFill>
              </a:rPr>
              <a:t>details on the origin </a:t>
            </a:r>
            <a:r>
              <a:rPr lang="en-US" dirty="0"/>
              <a:t>and</a:t>
            </a:r>
            <a:r>
              <a:rPr lang="en-US" dirty="0">
                <a:solidFill>
                  <a:srgbClr val="00B0F0"/>
                </a:solidFill>
              </a:rPr>
              <a:t> development of a fossil.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660210" y="1254794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97173" y="1934233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08448" y="2433781"/>
            <a:ext cx="60920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9900"/>
                </a:solidFill>
              </a:rPr>
              <a:t>You must show (for full credit)</a:t>
            </a:r>
            <a:r>
              <a:rPr lang="en-US" sz="2800" b="1" dirty="0" smtClean="0">
                <a:solidFill>
                  <a:srgbClr val="FF9900"/>
                </a:solidFill>
              </a:rPr>
              <a:t>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fossil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record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(who is [was] it related to (if known)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 biological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evolution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your fossil/fossil group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Where can we find your fossil(s)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The known evolution of you fossil(s) - phylogeny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</a:rPr>
              <a:t>Any known species </a:t>
            </a:r>
            <a:r>
              <a:rPr lang="en-US" dirty="0">
                <a:solidFill>
                  <a:srgbClr val="7030A0"/>
                </a:solidFill>
              </a:rPr>
              <a:t>adaptations </a:t>
            </a:r>
            <a:endParaRPr lang="en-US" dirty="0" smtClean="0">
              <a:solidFill>
                <a:srgbClr val="7030A0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Pictures! (it is a virtual “tour”)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618995"/>
            <a:ext cx="82745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9900"/>
                </a:solidFill>
              </a:rPr>
              <a:t>How to start</a:t>
            </a:r>
            <a:r>
              <a:rPr lang="en-US" sz="2800" b="1" dirty="0" smtClean="0">
                <a:solidFill>
                  <a:srgbClr val="FF9900"/>
                </a:solidFill>
              </a:rPr>
              <a:t>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Introduce the fossil (or group of fossils)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92D050"/>
                </a:solidFill>
              </a:rPr>
              <a:t>Create your tour 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dirty="0">
              <a:solidFill>
                <a:srgbClr val="92D050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FF66CC"/>
                </a:solidFill>
              </a:rPr>
              <a:t>Be sure to include </a:t>
            </a:r>
            <a:r>
              <a:rPr lang="en-US" dirty="0">
                <a:solidFill>
                  <a:srgbClr val="FF66CC"/>
                </a:solidFill>
              </a:rPr>
              <a:t>a minimum of </a:t>
            </a:r>
            <a:r>
              <a:rPr lang="en-US" b="1" dirty="0">
                <a:solidFill>
                  <a:srgbClr val="FF66CC"/>
                </a:solidFill>
              </a:rPr>
              <a:t>10 discussion points, or “stops,” </a:t>
            </a:r>
            <a:r>
              <a:rPr lang="en-US" dirty="0">
                <a:solidFill>
                  <a:srgbClr val="FF66CC"/>
                </a:solidFill>
              </a:rPr>
              <a:t>on your tour.</a:t>
            </a:r>
            <a:endParaRPr lang="en-US" dirty="0" smtClean="0">
              <a:solidFill>
                <a:srgbClr val="FF66CC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4618995"/>
            <a:ext cx="8382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440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525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Geologic Time Tutoring Session: Lesson 3</vt:lpstr>
      <vt:lpstr>Lesson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</dc:title>
  <dc:creator>ITAdmin</dc:creator>
  <cp:lastModifiedBy>ITAdmin</cp:lastModifiedBy>
  <cp:revision>30</cp:revision>
  <dcterms:created xsi:type="dcterms:W3CDTF">2012-07-04T11:12:40Z</dcterms:created>
  <dcterms:modified xsi:type="dcterms:W3CDTF">2012-07-19T19:01:23Z</dcterms:modified>
</cp:coreProperties>
</file>